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4" r:id="rId5"/>
    <p:sldId id="260" r:id="rId6"/>
    <p:sldId id="261" r:id="rId7"/>
    <p:sldId id="262" r:id="rId8"/>
    <p:sldId id="265" r:id="rId9"/>
    <p:sldId id="268" r:id="rId10"/>
    <p:sldId id="270" r:id="rId11"/>
    <p:sldId id="271" r:id="rId12"/>
    <p:sldId id="272" r:id="rId13"/>
    <p:sldId id="273" r:id="rId14"/>
    <p:sldId id="25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302E6-1CF9-4065-AEA4-C5B3ED41D596}" type="datetimeFigureOut">
              <a:rPr lang="en-US" smtClean="0"/>
              <a:pPr/>
              <a:t>5/17/2011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B701303-76A6-476F-8B48-36E65A83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302E6-1CF9-4065-AEA4-C5B3ED41D596}" type="datetimeFigureOut">
              <a:rPr lang="en-US" smtClean="0"/>
              <a:pPr/>
              <a:t>5/17/2011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01303-76A6-476F-8B48-36E65A83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19302E6-1CF9-4065-AEA4-C5B3ED41D596}" type="datetimeFigureOut">
              <a:rPr lang="en-US" smtClean="0"/>
              <a:pPr/>
              <a:t>5/17/2011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701303-76A6-476F-8B48-36E65A83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302E6-1CF9-4065-AEA4-C5B3ED41D596}" type="datetimeFigureOut">
              <a:rPr lang="en-US" smtClean="0"/>
              <a:pPr/>
              <a:t>5/17/2011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01303-76A6-476F-8B48-36E65A83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302E6-1CF9-4065-AEA4-C5B3ED41D596}" type="datetimeFigureOut">
              <a:rPr lang="en-US" smtClean="0"/>
              <a:pPr/>
              <a:t>5/17/2011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B701303-76A6-476F-8B48-36E65A83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302E6-1CF9-4065-AEA4-C5B3ED41D596}" type="datetimeFigureOut">
              <a:rPr lang="en-US" smtClean="0"/>
              <a:pPr/>
              <a:t>5/17/2011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01303-76A6-476F-8B48-36E65A83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302E6-1CF9-4065-AEA4-C5B3ED41D596}" type="datetimeFigureOut">
              <a:rPr lang="en-US" smtClean="0"/>
              <a:pPr/>
              <a:t>5/17/2011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01303-76A6-476F-8B48-36E65A83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302E6-1CF9-4065-AEA4-C5B3ED41D596}" type="datetimeFigureOut">
              <a:rPr lang="en-US" smtClean="0"/>
              <a:pPr/>
              <a:t>5/17/2011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01303-76A6-476F-8B48-36E65A83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302E6-1CF9-4065-AEA4-C5B3ED41D596}" type="datetimeFigureOut">
              <a:rPr lang="en-US" smtClean="0"/>
              <a:pPr/>
              <a:t>5/17/2011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01303-76A6-476F-8B48-36E65A83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302E6-1CF9-4065-AEA4-C5B3ED41D596}" type="datetimeFigureOut">
              <a:rPr lang="en-US" smtClean="0"/>
              <a:pPr/>
              <a:t>5/17/2011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01303-76A6-476F-8B48-36E65A83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302E6-1CF9-4065-AEA4-C5B3ED41D596}" type="datetimeFigureOut">
              <a:rPr lang="en-US" smtClean="0"/>
              <a:pPr/>
              <a:t>5/17/2011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01303-76A6-476F-8B48-36E65A83F8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19302E6-1CF9-4065-AEA4-C5B3ED41D596}" type="datetimeFigureOut">
              <a:rPr lang="en-US" smtClean="0"/>
              <a:pPr/>
              <a:t>5/17/2011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B701303-76A6-476F-8B48-36E65A83F8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fad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javascript:edit(17092)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Reaction Times: Hand Dominance and Participation in Sports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800" dirty="0" smtClean="0"/>
              <a:t>Michelle </a:t>
            </a:r>
            <a:r>
              <a:rPr lang="en-US" sz="2800" dirty="0" err="1" smtClean="0"/>
              <a:t>Ji</a:t>
            </a:r>
            <a:r>
              <a:rPr lang="en-US" sz="2800" dirty="0" smtClean="0"/>
              <a:t>, Samantha </a:t>
            </a:r>
            <a:r>
              <a:rPr lang="en-US" sz="2800" dirty="0" err="1" smtClean="0"/>
              <a:t>Shober</a:t>
            </a:r>
            <a:r>
              <a:rPr lang="en-US" sz="2800" dirty="0" smtClean="0"/>
              <a:t>, April Zhang</a:t>
            </a:r>
          </a:p>
          <a:p>
            <a:r>
              <a:rPr lang="en-US" sz="2800" dirty="0" smtClean="0"/>
              <a:t>Block 4</a:t>
            </a:r>
          </a:p>
          <a:p>
            <a:r>
              <a:rPr lang="en-US" sz="2800" dirty="0" smtClean="0"/>
              <a:t>16 May 2011</a:t>
            </a:r>
            <a:endParaRPr lang="en-US" sz="2800" dirty="0"/>
          </a:p>
        </p:txBody>
      </p:sp>
      <p:pic>
        <p:nvPicPr>
          <p:cNvPr id="4" name="Picture 3" descr="Ruler Clip Art">
            <a:hlinkClick r:id="rId2"/>
          </p:cNvPr>
          <p:cNvPicPr/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4114800"/>
            <a:ext cx="4876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l_fi" descr="http://www.art-clip.info/artclip/Sports-Clip-Art-1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1295400"/>
            <a:ext cx="197167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://www.easyvectors.com/assets/images/vectors/afbig/right-hand-print-clip-ar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4343400"/>
            <a:ext cx="1239998" cy="1447800"/>
          </a:xfrm>
          <a:prstGeom prst="rect">
            <a:avLst/>
          </a:prstGeom>
          <a:noFill/>
        </p:spPr>
      </p:pic>
      <p:pic>
        <p:nvPicPr>
          <p:cNvPr id="7" name="Picture 2" descr="http://www.easyvectors.com/assets/images/vectors/afbig/right-hand-print-clip-art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28600" y="3581400"/>
            <a:ext cx="1174735" cy="1371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Two-Way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428" y="1600200"/>
            <a:ext cx="43434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57.89% of people who do not play sports are male</a:t>
            </a:r>
          </a:p>
          <a:p>
            <a:r>
              <a:rPr lang="en-US" dirty="0" smtClean="0"/>
              <a:t>42.11% of people who do not play sports are female</a:t>
            </a:r>
          </a:p>
          <a:p>
            <a:r>
              <a:rPr lang="en-US" dirty="0" smtClean="0"/>
              <a:t>40% of people who do play sports are male</a:t>
            </a:r>
          </a:p>
          <a:p>
            <a:r>
              <a:rPr lang="en-US" dirty="0" smtClean="0"/>
              <a:t>60% of people who do play sports are female</a:t>
            </a:r>
          </a:p>
          <a:p>
            <a:r>
              <a:rPr lang="en-US" dirty="0" smtClean="0"/>
              <a:t>30.77% of females do not play sports</a:t>
            </a:r>
          </a:p>
          <a:p>
            <a:r>
              <a:rPr lang="en-US" dirty="0" smtClean="0"/>
              <a:t>69.23% of females play sports</a:t>
            </a:r>
          </a:p>
          <a:p>
            <a:r>
              <a:rPr lang="en-US" dirty="0" smtClean="0"/>
              <a:t>47.83% of males do not play sports</a:t>
            </a:r>
          </a:p>
          <a:p>
            <a:r>
              <a:rPr lang="en-US" dirty="0" smtClean="0"/>
              <a:t>52.17% of males do play sports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667000"/>
            <a:ext cx="35052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43000"/>
          </a:xfrm>
        </p:spPr>
        <p:txBody>
          <a:bodyPr/>
          <a:lstStyle/>
          <a:p>
            <a:r>
              <a:rPr lang="en-US" dirty="0" smtClean="0"/>
              <a:t>Independence</a:t>
            </a:r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3826463" cy="31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9383" y="4176920"/>
            <a:ext cx="30003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219200"/>
            <a:ext cx="3099200" cy="2662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496960" y="4724400"/>
            <a:ext cx="441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Sports vs. Gender are dependent variables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Conditional graphs are different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Independence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00600" y="1066800"/>
            <a:ext cx="4029511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533400" y="1524000"/>
            <a:ext cx="243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State: </a:t>
            </a:r>
          </a:p>
          <a:p>
            <a:pPr marL="342900" indent="-342900">
              <a:buAutoNum type="arabicParenR"/>
            </a:pPr>
            <a:r>
              <a:rPr lang="en-US" dirty="0" smtClean="0"/>
              <a:t>SRS</a:t>
            </a:r>
          </a:p>
          <a:p>
            <a:pPr marL="342900" indent="-342900">
              <a:buAutoNum type="arabicParenR"/>
            </a:pPr>
            <a:r>
              <a:rPr lang="en-US" dirty="0" smtClean="0"/>
              <a:t>Categorical Data</a:t>
            </a:r>
          </a:p>
          <a:p>
            <a:pPr marL="342900" indent="-342900">
              <a:buAutoNum type="arabicParenR"/>
            </a:pPr>
            <a:r>
              <a:rPr lang="en-US" dirty="0" smtClean="0"/>
              <a:t>All expected counts</a:t>
            </a:r>
          </a:p>
          <a:p>
            <a:pPr marL="342900" indent="-342900"/>
            <a:r>
              <a:rPr lang="en-US" dirty="0" smtClean="0"/>
              <a:t>          &gt;/=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0800" y="1524000"/>
            <a:ext cx="2133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Check:</a:t>
            </a:r>
          </a:p>
          <a:p>
            <a:pPr marL="342900" indent="-342900">
              <a:buAutoNum type="arabicParenR"/>
            </a:pPr>
            <a:r>
              <a:rPr lang="en-US" dirty="0" smtClean="0"/>
              <a:t>Assumed  representative</a:t>
            </a:r>
          </a:p>
          <a:p>
            <a:pPr marL="342900" indent="-342900">
              <a:buAutoNum type="arabicParenR"/>
            </a:pPr>
            <a:r>
              <a:rPr lang="en-US" dirty="0" smtClean="0"/>
              <a:t>Gender and sport involvement are categorical variables</a:t>
            </a:r>
          </a:p>
          <a:p>
            <a:pPr marL="342900" indent="-342900">
              <a:buAutoNum type="arabicParenR"/>
            </a:pPr>
            <a:r>
              <a:rPr lang="en-US" dirty="0" smtClean="0"/>
              <a:t>All cell counts &gt;/= 5</a:t>
            </a:r>
          </a:p>
          <a:p>
            <a:pPr marL="342900" indent="-342900">
              <a:buAutoNum type="arabicParenR"/>
            </a:pP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28600" y="4876800"/>
            <a:ext cx="441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fail to reject Ho because the p-value of 0.22 is &gt; </a:t>
            </a:r>
            <a:r>
              <a:rPr lang="el-GR" dirty="0" smtClean="0"/>
              <a:t>α</a:t>
            </a:r>
            <a:r>
              <a:rPr lang="en-US" dirty="0" smtClean="0"/>
              <a:t> = 0.05. We have sufficient evidence that gender and sport involvement are not independent.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Bias/Sampling </a:t>
            </a:r>
            <a:r>
              <a:rPr lang="en-US" dirty="0" smtClean="0"/>
              <a:t>Errors/Lurking Variables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3429000" cy="674687"/>
          </a:xfrm>
        </p:spPr>
        <p:txBody>
          <a:bodyPr>
            <a:normAutofit/>
          </a:bodyPr>
          <a:lstStyle/>
          <a:p>
            <a:r>
              <a:rPr lang="en-US" dirty="0" smtClean="0"/>
              <a:t>Sampling </a:t>
            </a:r>
            <a:r>
              <a:rPr lang="en-US" dirty="0" smtClean="0"/>
              <a:t>Errors/Lurking Variables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>
          <a:xfrm>
            <a:off x="4114800" y="1524000"/>
            <a:ext cx="3581400" cy="685800"/>
          </a:xfrm>
        </p:spPr>
        <p:txBody>
          <a:bodyPr/>
          <a:lstStyle/>
          <a:p>
            <a:r>
              <a:rPr lang="en-US" dirty="0" smtClean="0"/>
              <a:t>Participant Bias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>
          <a:xfrm>
            <a:off x="457200" y="2321432"/>
            <a:ext cx="3520440" cy="4114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Phrasing of </a:t>
            </a:r>
            <a:r>
              <a:rPr lang="en-US" dirty="0" smtClean="0"/>
              <a:t>questions</a:t>
            </a:r>
          </a:p>
          <a:p>
            <a:pPr lvl="1"/>
            <a:r>
              <a:rPr lang="en-US" dirty="0" smtClean="0"/>
              <a:t>Ex: Do you play sports? Vs. Do you play sports at South?</a:t>
            </a:r>
            <a:endParaRPr lang="en-US" dirty="0" smtClean="0"/>
          </a:p>
          <a:p>
            <a:r>
              <a:rPr lang="en-US" dirty="0" smtClean="0"/>
              <a:t>Two different people dropping the </a:t>
            </a:r>
            <a:r>
              <a:rPr lang="en-US" dirty="0" smtClean="0"/>
              <a:t>ruler</a:t>
            </a:r>
          </a:p>
          <a:p>
            <a:r>
              <a:rPr lang="en-US" dirty="0" smtClean="0"/>
              <a:t>Ambidextrous people</a:t>
            </a:r>
            <a:endParaRPr lang="en-US" dirty="0" smtClean="0"/>
          </a:p>
          <a:p>
            <a:pPr lvl="0"/>
            <a:r>
              <a:rPr lang="en-US" dirty="0" smtClean="0"/>
              <a:t>Their </a:t>
            </a:r>
            <a:r>
              <a:rPr lang="en-US" dirty="0" smtClean="0"/>
              <a:t>hand position before </a:t>
            </a:r>
            <a:r>
              <a:rPr lang="en-US" dirty="0" smtClean="0"/>
              <a:t>catching</a:t>
            </a:r>
          </a:p>
          <a:p>
            <a:r>
              <a:rPr lang="en-US" dirty="0" smtClean="0"/>
              <a:t>Injuries/health complications</a:t>
            </a:r>
          </a:p>
          <a:p>
            <a:r>
              <a:rPr lang="en-US" dirty="0" smtClean="0"/>
              <a:t>Positioning of hand before they caught the ruler</a:t>
            </a:r>
          </a:p>
          <a:p>
            <a:pPr lvl="1"/>
            <a:r>
              <a:rPr lang="en-US" dirty="0" smtClean="0"/>
              <a:t>Some people used more fingers</a:t>
            </a:r>
          </a:p>
          <a:p>
            <a:pPr lvl="1"/>
            <a:r>
              <a:rPr lang="en-US" dirty="0" smtClean="0"/>
              <a:t>Some people spread their fingers apart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191000" y="2286000"/>
            <a:ext cx="352044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Misunderstanding </a:t>
            </a:r>
            <a:r>
              <a:rPr lang="en-US" dirty="0" smtClean="0"/>
              <a:t>of test procedure</a:t>
            </a:r>
          </a:p>
          <a:p>
            <a:r>
              <a:rPr lang="en-US" dirty="0" smtClean="0"/>
              <a:t>Misunderstanding of questions being </a:t>
            </a:r>
            <a:r>
              <a:rPr lang="en-US" dirty="0" smtClean="0"/>
              <a:t>asked</a:t>
            </a:r>
          </a:p>
          <a:p>
            <a:pPr lvl="1"/>
            <a:r>
              <a:rPr lang="en-US" dirty="0" smtClean="0"/>
              <a:t>Ex: Perception of ‘sport’</a:t>
            </a:r>
            <a:endParaRPr lang="en-US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 animBg="1"/>
      <p:bldP spid="8" grpId="0" build="p" animBg="1"/>
      <p:bldP spid="7" grpId="0" build="p"/>
      <p:bldP spid="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152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Females (generally) have slower reaction times compared to males</a:t>
            </a:r>
          </a:p>
          <a:p>
            <a:r>
              <a:rPr lang="en-US" dirty="0" smtClean="0"/>
              <a:t>People who play sports usually have faster reaction times</a:t>
            </a:r>
          </a:p>
          <a:p>
            <a:r>
              <a:rPr lang="en-US" dirty="0" smtClean="0"/>
              <a:t>When April and Michelle conducted the research, there were high levels of variability</a:t>
            </a:r>
          </a:p>
          <a:p>
            <a:r>
              <a:rPr lang="en-US" dirty="0" smtClean="0"/>
              <a:t>Sufficient evidence that gender and sports are dependent</a:t>
            </a:r>
          </a:p>
          <a:p>
            <a:r>
              <a:rPr lang="en-US" dirty="0" smtClean="0"/>
              <a:t>Future Plans</a:t>
            </a:r>
          </a:p>
          <a:p>
            <a:pPr lvl="1"/>
            <a:r>
              <a:rPr lang="en-US" dirty="0" smtClean="0"/>
              <a:t>More tests (greater population)</a:t>
            </a:r>
            <a:endParaRPr lang="en-US" dirty="0" smtClean="0"/>
          </a:p>
          <a:p>
            <a:pPr lvl="2"/>
            <a:r>
              <a:rPr lang="en-US" dirty="0" smtClean="0"/>
              <a:t>Non-statistics students</a:t>
            </a:r>
          </a:p>
          <a:p>
            <a:pPr lvl="2"/>
            <a:r>
              <a:rPr lang="en-US" dirty="0" smtClean="0"/>
              <a:t>Test of age to see if it has an affect on reaction rates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260"/>
            <a:ext cx="72390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4" y="1371600"/>
            <a:ext cx="8229600" cy="4754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Tested on 47 students and two teachers</a:t>
            </a:r>
          </a:p>
          <a:p>
            <a:pPr lvl="1"/>
            <a:r>
              <a:rPr lang="en-US" dirty="0" smtClean="0"/>
              <a:t>Whether or not hand dominance or sports had affect on reaction times</a:t>
            </a:r>
          </a:p>
          <a:p>
            <a:r>
              <a:rPr lang="en-US" dirty="0" smtClean="0"/>
              <a:t>Test Structure</a:t>
            </a:r>
          </a:p>
          <a:p>
            <a:pPr lvl="1"/>
            <a:r>
              <a:rPr lang="en-US" dirty="0" smtClean="0"/>
              <a:t>Participants place fingers on both sides of meter stick (with dominant hand) at 40 cm mark</a:t>
            </a:r>
          </a:p>
          <a:p>
            <a:pPr lvl="1"/>
            <a:r>
              <a:rPr lang="en-US" dirty="0" smtClean="0"/>
              <a:t>Meter stick randomly dropped</a:t>
            </a:r>
          </a:p>
          <a:p>
            <a:pPr lvl="1"/>
            <a:r>
              <a:rPr lang="en-US" dirty="0" smtClean="0"/>
              <a:t>Participants grasp as soon as possible</a:t>
            </a:r>
          </a:p>
          <a:p>
            <a:pPr lvl="1"/>
            <a:r>
              <a:rPr lang="en-US" dirty="0" smtClean="0"/>
              <a:t>Measurement made based on where index finger touched</a:t>
            </a:r>
          </a:p>
          <a:p>
            <a:r>
              <a:rPr lang="en-US" dirty="0" smtClean="0"/>
              <a:t>Categorical Data</a:t>
            </a:r>
          </a:p>
          <a:p>
            <a:pPr lvl="1"/>
            <a:r>
              <a:rPr lang="en-US" dirty="0" smtClean="0"/>
              <a:t>Whether or not participants </a:t>
            </a:r>
            <a:r>
              <a:rPr lang="en-US" dirty="0" smtClean="0"/>
              <a:t>played </a:t>
            </a:r>
            <a:r>
              <a:rPr lang="en-US" dirty="0" smtClean="0"/>
              <a:t>sports during the school year</a:t>
            </a:r>
          </a:p>
          <a:p>
            <a:pPr lvl="1"/>
            <a:r>
              <a:rPr lang="en-US" dirty="0" smtClean="0"/>
              <a:t>Whether or not participants were left/right hand 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 </a:t>
            </a:r>
            <a:r>
              <a:rPr lang="en-US" dirty="0" smtClean="0"/>
              <a:t>  </a:t>
            </a:r>
            <a:r>
              <a:rPr lang="en-US" dirty="0" smtClean="0"/>
              <a:t>dominant</a:t>
            </a:r>
            <a:endParaRPr lang="en-US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Distribution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u="sng" dirty="0" smtClean="0"/>
              <a:t>Shape</a:t>
            </a:r>
            <a:r>
              <a:rPr lang="en-US" dirty="0" smtClean="0"/>
              <a:t>: Unimodal and slightly skewed right</a:t>
            </a:r>
          </a:p>
          <a:p>
            <a:r>
              <a:rPr lang="en-US" b="1" u="sng" dirty="0" smtClean="0"/>
              <a:t>Center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Mean (disregarding right skew): 15.3765</a:t>
            </a:r>
          </a:p>
          <a:p>
            <a:pPr lvl="1"/>
            <a:r>
              <a:rPr lang="en-US" dirty="0" smtClean="0"/>
              <a:t>Median (to account for right skew): 14</a:t>
            </a:r>
          </a:p>
          <a:p>
            <a:r>
              <a:rPr lang="en-US" b="1" u="sng" dirty="0" smtClean="0"/>
              <a:t>Spread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Range: 36</a:t>
            </a:r>
          </a:p>
          <a:p>
            <a:pPr lvl="1"/>
            <a:r>
              <a:rPr lang="en-US" dirty="0" smtClean="0"/>
              <a:t>Q1: 12</a:t>
            </a:r>
          </a:p>
          <a:p>
            <a:pPr lvl="1"/>
            <a:r>
              <a:rPr lang="en-US" dirty="0" smtClean="0"/>
              <a:t>Q3: 20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68428" y="914400"/>
            <a:ext cx="4017150" cy="3286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876800" y="4343400"/>
            <a:ext cx="1962360" cy="2283821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Normal Probability Plot: Does it Fit?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Majority of the points fit the normal model</a:t>
            </a:r>
          </a:p>
          <a:p>
            <a:pPr lvl="1"/>
            <a:r>
              <a:rPr lang="en-US" dirty="0" smtClean="0"/>
              <a:t>With the exception of several points that only slightly fit the model</a:t>
            </a:r>
          </a:p>
          <a:p>
            <a:r>
              <a:rPr lang="en-US" dirty="0" smtClean="0"/>
              <a:t>Roughly linear</a:t>
            </a:r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178300" y="2426883"/>
            <a:ext cx="3521075" cy="287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65040"/>
            <a:ext cx="8229600" cy="1143000"/>
          </a:xfrm>
        </p:spPr>
        <p:txBody>
          <a:bodyPr/>
          <a:lstStyle/>
          <a:p>
            <a:r>
              <a:rPr lang="en-US" dirty="0" smtClean="0"/>
              <a:t>Graphical Display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14400"/>
            <a:ext cx="4267200" cy="5943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Females</a:t>
            </a:r>
          </a:p>
          <a:p>
            <a:pPr lvl="1"/>
            <a:r>
              <a:rPr lang="en-US" b="1" u="sng" dirty="0" smtClean="0"/>
              <a:t>Shape</a:t>
            </a:r>
            <a:r>
              <a:rPr lang="en-US" dirty="0" smtClean="0"/>
              <a:t>: right skewed with one outlier</a:t>
            </a:r>
          </a:p>
          <a:p>
            <a:pPr lvl="1"/>
            <a:r>
              <a:rPr lang="en-US" b="1" u="sng" dirty="0" smtClean="0"/>
              <a:t>Center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Median: 16</a:t>
            </a:r>
          </a:p>
          <a:p>
            <a:pPr lvl="1"/>
            <a:r>
              <a:rPr lang="en-US" b="1" u="sng" dirty="0" smtClean="0"/>
              <a:t>Spread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Range (with outlier): 31</a:t>
            </a:r>
          </a:p>
          <a:p>
            <a:pPr lvl="2"/>
            <a:r>
              <a:rPr lang="en-US" dirty="0" smtClean="0"/>
              <a:t>Range (without outlier): 26</a:t>
            </a:r>
          </a:p>
          <a:p>
            <a:pPr lvl="2"/>
            <a:r>
              <a:rPr lang="en-US" dirty="0" smtClean="0"/>
              <a:t>Q1: 13</a:t>
            </a:r>
          </a:p>
          <a:p>
            <a:pPr lvl="2"/>
            <a:r>
              <a:rPr lang="en-US" dirty="0" smtClean="0"/>
              <a:t>Q3: 22</a:t>
            </a:r>
          </a:p>
          <a:p>
            <a:r>
              <a:rPr lang="en-US" dirty="0" smtClean="0"/>
              <a:t>Males</a:t>
            </a:r>
          </a:p>
          <a:p>
            <a:pPr lvl="1"/>
            <a:r>
              <a:rPr lang="en-US" b="1" u="sng" dirty="0" smtClean="0"/>
              <a:t>Shape</a:t>
            </a:r>
            <a:r>
              <a:rPr lang="en-US" dirty="0" smtClean="0"/>
              <a:t>: left skewed with no outliers</a:t>
            </a:r>
          </a:p>
          <a:p>
            <a:pPr lvl="1"/>
            <a:r>
              <a:rPr lang="en-US" b="1" u="sng" dirty="0" smtClean="0"/>
              <a:t>Center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Median: 14</a:t>
            </a:r>
          </a:p>
          <a:p>
            <a:pPr lvl="1"/>
            <a:r>
              <a:rPr lang="en-US" dirty="0" smtClean="0"/>
              <a:t>Spread: </a:t>
            </a:r>
          </a:p>
          <a:p>
            <a:pPr lvl="2"/>
            <a:r>
              <a:rPr lang="en-US" dirty="0" smtClean="0"/>
              <a:t>Range:  23</a:t>
            </a:r>
          </a:p>
          <a:p>
            <a:pPr lvl="2"/>
            <a:r>
              <a:rPr lang="en-US" dirty="0" smtClean="0"/>
              <a:t>Q1: 6</a:t>
            </a:r>
          </a:p>
          <a:p>
            <a:pPr lvl="2"/>
            <a:r>
              <a:rPr lang="en-US" dirty="0" smtClean="0"/>
              <a:t>Q3: 17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2128" y="1159564"/>
            <a:ext cx="3048000" cy="2387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Content Placeholder 3"/>
          <p:cNvPicPr>
            <a:picLocks noChangeAspect="1" noChangeArrowheads="1"/>
          </p:cNvPicPr>
          <p:nvPr/>
        </p:nvPicPr>
        <p:blipFill>
          <a:blip r:embed="rId3" cstate="print"/>
          <a:srcRect r="19409" b="3096"/>
          <a:stretch>
            <a:fillRect/>
          </a:stretch>
        </p:blipFill>
        <p:spPr bwMode="auto">
          <a:xfrm>
            <a:off x="4571999" y="3711359"/>
            <a:ext cx="3087526" cy="2841841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238536"/>
            <a:ext cx="8229600" cy="1143000"/>
          </a:xfrm>
        </p:spPr>
        <p:txBody>
          <a:bodyPr/>
          <a:lstStyle/>
          <a:p>
            <a:r>
              <a:rPr lang="en-US" dirty="0" smtClean="0"/>
              <a:t>Graphical Display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010480"/>
            <a:ext cx="44958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Sports (Yes)</a:t>
            </a:r>
          </a:p>
          <a:p>
            <a:pPr lvl="1"/>
            <a:r>
              <a:rPr lang="en-US" b="1" u="sng" dirty="0" smtClean="0"/>
              <a:t>Shape</a:t>
            </a:r>
            <a:r>
              <a:rPr lang="en-US" dirty="0" smtClean="0"/>
              <a:t>: approximately normal with three outliers</a:t>
            </a:r>
          </a:p>
          <a:p>
            <a:pPr lvl="1"/>
            <a:r>
              <a:rPr lang="en-US" b="1" u="sng" dirty="0" smtClean="0"/>
              <a:t>Center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Median: 14</a:t>
            </a:r>
          </a:p>
          <a:p>
            <a:pPr lvl="1"/>
            <a:r>
              <a:rPr lang="en-US" b="1" u="sng" dirty="0" smtClean="0"/>
              <a:t>Spread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Range: 32</a:t>
            </a:r>
          </a:p>
          <a:p>
            <a:pPr lvl="2"/>
            <a:r>
              <a:rPr lang="en-US" dirty="0" smtClean="0"/>
              <a:t>Q1: 10</a:t>
            </a:r>
          </a:p>
          <a:p>
            <a:pPr lvl="2"/>
            <a:r>
              <a:rPr lang="en-US" dirty="0" smtClean="0"/>
              <a:t>Q3: 20</a:t>
            </a:r>
          </a:p>
          <a:p>
            <a:r>
              <a:rPr lang="en-US" dirty="0" smtClean="0"/>
              <a:t>Sports (No)</a:t>
            </a:r>
          </a:p>
          <a:p>
            <a:pPr lvl="1"/>
            <a:r>
              <a:rPr lang="en-US" b="1" u="sng" dirty="0" smtClean="0"/>
              <a:t>Shape</a:t>
            </a:r>
            <a:r>
              <a:rPr lang="en-US" dirty="0" smtClean="0"/>
              <a:t>: slightly right skewed</a:t>
            </a:r>
          </a:p>
          <a:p>
            <a:pPr lvl="1"/>
            <a:r>
              <a:rPr lang="en-US" b="1" u="sng" dirty="0" smtClean="0"/>
              <a:t>Center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Median: 16</a:t>
            </a:r>
          </a:p>
          <a:p>
            <a:pPr lvl="1"/>
            <a:r>
              <a:rPr lang="en-US" b="1" u="sng" dirty="0" smtClean="0"/>
              <a:t>Spread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Range (with outliers): 35</a:t>
            </a:r>
          </a:p>
          <a:p>
            <a:pPr lvl="2"/>
            <a:r>
              <a:rPr lang="en-US" dirty="0" smtClean="0"/>
              <a:t>Range (without outliers): 16</a:t>
            </a:r>
          </a:p>
          <a:p>
            <a:pPr lvl="2"/>
            <a:r>
              <a:rPr lang="en-US" dirty="0" smtClean="0"/>
              <a:t>Q1: 13</a:t>
            </a:r>
          </a:p>
          <a:p>
            <a:pPr lvl="2"/>
            <a:r>
              <a:rPr lang="en-US" dirty="0" smtClean="0"/>
              <a:t>Q3: 18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196008"/>
            <a:ext cx="2895600" cy="2362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Content Placeholder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737400"/>
            <a:ext cx="3233559" cy="312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6504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Graphical Display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838200"/>
            <a:ext cx="4495800" cy="60198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A+M (recorder + dropper)</a:t>
            </a:r>
          </a:p>
          <a:p>
            <a:pPr lvl="1"/>
            <a:r>
              <a:rPr lang="en-US" b="1" u="sng" dirty="0" smtClean="0"/>
              <a:t>Shape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(without outlier) approximately normal</a:t>
            </a:r>
          </a:p>
          <a:p>
            <a:pPr lvl="2"/>
            <a:r>
              <a:rPr lang="en-US" dirty="0" smtClean="0"/>
              <a:t>(with outlier) Right Skewed</a:t>
            </a:r>
          </a:p>
          <a:p>
            <a:pPr lvl="1"/>
            <a:r>
              <a:rPr lang="en-US" b="1" u="sng" dirty="0" smtClean="0"/>
              <a:t>Center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Median: 13.5</a:t>
            </a:r>
          </a:p>
          <a:p>
            <a:pPr lvl="1"/>
            <a:r>
              <a:rPr lang="en-US" b="1" u="sng" dirty="0" smtClean="0"/>
              <a:t>Spread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Range (with outlier): 35</a:t>
            </a:r>
          </a:p>
          <a:p>
            <a:pPr lvl="2"/>
            <a:r>
              <a:rPr lang="en-US" dirty="0" smtClean="0"/>
              <a:t>Range (with outlier): 21</a:t>
            </a:r>
          </a:p>
          <a:p>
            <a:pPr lvl="2"/>
            <a:r>
              <a:rPr lang="en-US" dirty="0" smtClean="0"/>
              <a:t>Q1: 7.5</a:t>
            </a:r>
          </a:p>
          <a:p>
            <a:pPr lvl="2"/>
            <a:r>
              <a:rPr lang="en-US" dirty="0" smtClean="0"/>
              <a:t>Q3: 16</a:t>
            </a:r>
          </a:p>
          <a:p>
            <a:r>
              <a:rPr lang="en-US" dirty="0" smtClean="0"/>
              <a:t>A+S</a:t>
            </a:r>
          </a:p>
          <a:p>
            <a:pPr lvl="1"/>
            <a:r>
              <a:rPr lang="en-US" b="1" u="sng" dirty="0" smtClean="0"/>
              <a:t>Shape</a:t>
            </a:r>
            <a:r>
              <a:rPr lang="en-US" dirty="0" smtClean="0"/>
              <a:t>: Right Skewed</a:t>
            </a:r>
          </a:p>
          <a:p>
            <a:pPr lvl="1"/>
            <a:r>
              <a:rPr lang="en-US" b="1" u="sng" dirty="0" smtClean="0"/>
              <a:t>Center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Median: 16.5</a:t>
            </a:r>
          </a:p>
          <a:p>
            <a:pPr lvl="1"/>
            <a:r>
              <a:rPr lang="en-US" b="1" u="sng" dirty="0" smtClean="0"/>
              <a:t>Spread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Range: 23</a:t>
            </a:r>
          </a:p>
          <a:p>
            <a:pPr lvl="2"/>
            <a:r>
              <a:rPr lang="en-US" dirty="0" smtClean="0"/>
              <a:t>Q1: 14</a:t>
            </a:r>
          </a:p>
          <a:p>
            <a:pPr lvl="2"/>
            <a:r>
              <a:rPr lang="en-US" dirty="0" smtClean="0"/>
              <a:t>Q3:  22.5</a:t>
            </a:r>
          </a:p>
          <a:p>
            <a:r>
              <a:rPr lang="en-US" dirty="0" smtClean="0"/>
              <a:t>S+M</a:t>
            </a:r>
          </a:p>
          <a:p>
            <a:pPr lvl="1"/>
            <a:r>
              <a:rPr lang="en-US" b="1" u="sng" dirty="0" smtClean="0"/>
              <a:t>Shape</a:t>
            </a:r>
            <a:r>
              <a:rPr lang="en-US" dirty="0" smtClean="0"/>
              <a:t>: Left Skewed</a:t>
            </a:r>
          </a:p>
          <a:p>
            <a:pPr lvl="1"/>
            <a:r>
              <a:rPr lang="en-US" b="1" u="sng" dirty="0" smtClean="0"/>
              <a:t>Center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Median: 17</a:t>
            </a:r>
          </a:p>
          <a:p>
            <a:pPr lvl="1"/>
            <a:r>
              <a:rPr lang="en-US" b="1" u="sng" dirty="0" smtClean="0"/>
              <a:t>Spread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Range : 23</a:t>
            </a:r>
          </a:p>
          <a:p>
            <a:pPr lvl="2"/>
            <a:r>
              <a:rPr lang="en-US" dirty="0" smtClean="0"/>
              <a:t>Q1: 12</a:t>
            </a:r>
          </a:p>
          <a:p>
            <a:pPr lvl="2"/>
            <a:r>
              <a:rPr lang="en-US" dirty="0" smtClean="0"/>
              <a:t>Q3: 18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67200" y="1209260"/>
            <a:ext cx="2930282" cy="26670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Content Placeholder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4038600"/>
            <a:ext cx="3056017" cy="2635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260"/>
            <a:ext cx="7242048" cy="1143000"/>
          </a:xfrm>
        </p:spPr>
        <p:txBody>
          <a:bodyPr/>
          <a:lstStyle/>
          <a:p>
            <a:r>
              <a:rPr lang="en-US" dirty="0" smtClean="0"/>
              <a:t>Marginal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 of the people that we experimented on, more played sports</a:t>
            </a:r>
          </a:p>
          <a:p>
            <a:r>
              <a:rPr lang="en-US" dirty="0" smtClean="0"/>
              <a:t>Out of the people that we experimented on, there were more females</a:t>
            </a:r>
            <a:endParaRPr lang="en-US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371600"/>
            <a:ext cx="3124200" cy="2551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4114800"/>
            <a:ext cx="3200400" cy="261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12 males play sports</a:t>
            </a:r>
          </a:p>
          <a:p>
            <a:r>
              <a:rPr lang="en-US" dirty="0" smtClean="0"/>
              <a:t>11 males do not play sports</a:t>
            </a:r>
          </a:p>
          <a:p>
            <a:pPr lvl="1"/>
            <a:r>
              <a:rPr lang="en-US" dirty="0" smtClean="0"/>
              <a:t>The proportion of males who play sports is approximately equal to the proportion of males who do not play sports</a:t>
            </a:r>
          </a:p>
          <a:p>
            <a:r>
              <a:rPr lang="en-US" dirty="0" smtClean="0"/>
              <a:t>18 females play sports</a:t>
            </a:r>
          </a:p>
          <a:p>
            <a:r>
              <a:rPr lang="en-US" dirty="0" smtClean="0"/>
              <a:t>8 females do not play sports</a:t>
            </a:r>
          </a:p>
          <a:p>
            <a:pPr lvl="1"/>
            <a:r>
              <a:rPr lang="en-US" dirty="0" smtClean="0"/>
              <a:t>The proportion of females who play sports is approximately double the proportion of females who do not play sports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178300" y="2426883"/>
            <a:ext cx="3521075" cy="287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157</TotalTime>
  <Words>754</Words>
  <Application>Microsoft Office PowerPoint</Application>
  <PresentationFormat>On-screen Show (4:3)</PresentationFormat>
  <Paragraphs>150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Opulent</vt:lpstr>
      <vt:lpstr>Reaction Times: Hand Dominance and Participation in Sports</vt:lpstr>
      <vt:lpstr>Introduction</vt:lpstr>
      <vt:lpstr>Distribution of Data</vt:lpstr>
      <vt:lpstr>Normal Probability Plot: Does it Fit?</vt:lpstr>
      <vt:lpstr>Graphical Display</vt:lpstr>
      <vt:lpstr>Graphical Display</vt:lpstr>
      <vt:lpstr>Graphical Display</vt:lpstr>
      <vt:lpstr>Marginal Tables</vt:lpstr>
      <vt:lpstr>Conditional Tables</vt:lpstr>
      <vt:lpstr>Two-Way Tables</vt:lpstr>
      <vt:lpstr>Independence</vt:lpstr>
      <vt:lpstr>Independence</vt:lpstr>
      <vt:lpstr>Bias/Sampling Errors/Lurking Variables</vt:lpstr>
      <vt:lpstr>Conclusion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Reaction Times: Hand Dominance and Participation in Sports</dc:title>
  <dc:creator>Zhang.A013</dc:creator>
  <cp:lastModifiedBy>ji.m416</cp:lastModifiedBy>
  <cp:revision>31</cp:revision>
  <dcterms:created xsi:type="dcterms:W3CDTF">2011-05-16T17:02:30Z</dcterms:created>
  <dcterms:modified xsi:type="dcterms:W3CDTF">2011-05-17T18:23:09Z</dcterms:modified>
</cp:coreProperties>
</file>